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arlow" panose="00000500000000000000" pitchFamily="2" charset="0"/>
      <p:regular r:id="rId13"/>
      <p:bold r:id="rId14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8315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36562" y="85652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Introdução a Banco de Dados NoSQL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1050954" y="329563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Esse modelo de banco de dados surgiu para atender às demandas de sistemas que trabalham com </a:t>
            </a:r>
            <a:r>
              <a:rPr lang="en-US" sz="1900" b="1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grande volume de informações, alta escalabilidade e formatos variados de dados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como redes sociais, comércio eletrônico e aplicações em tempo real.</a:t>
            </a:r>
            <a:endParaRPr lang="en-US" sz="1900" dirty="0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441CA5C0-0F15-E319-9B04-8FD2F2E80799}"/>
              </a:ext>
            </a:extLst>
          </p:cNvPr>
          <p:cNvSpPr/>
          <p:nvPr/>
        </p:nvSpPr>
        <p:spPr>
          <a:xfrm>
            <a:off x="1050954" y="6203997"/>
            <a:ext cx="7187144" cy="1169075"/>
          </a:xfrm>
          <a:prstGeom prst="roundRect">
            <a:avLst/>
          </a:prstGeom>
          <a:gradFill>
            <a:gsLst>
              <a:gs pos="71000">
                <a:schemeClr val="accent1">
                  <a:lumMod val="75000"/>
                </a:schemeClr>
              </a:gs>
              <a:gs pos="4000">
                <a:schemeClr val="bg1"/>
              </a:gs>
              <a:gs pos="16000">
                <a:schemeClr val="accent1">
                  <a:lumMod val="45000"/>
                  <a:lumOff val="55000"/>
                </a:schemeClr>
              </a:gs>
              <a:gs pos="97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Marcos Antônio Feitosa</a:t>
            </a:r>
          </a:p>
          <a:p>
            <a:pPr algn="ctr"/>
            <a:r>
              <a:rPr lang="pt-BR" dirty="0"/>
              <a:t>Analista de Dados Com BI e Big Data</a:t>
            </a:r>
          </a:p>
          <a:p>
            <a:pPr algn="ctr"/>
            <a:r>
              <a:rPr lang="pt-BR" dirty="0"/>
              <a:t>Site - https://marcosfeitosa0408.github.io/site-analista-dados/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752481"/>
            <a:ext cx="9782413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Diferenças dos Bancos Relacionais Tradicionais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864037" y="2825472"/>
            <a:ext cx="3291840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Bancos Relacionais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348376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Esquema fixo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396513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Modelagem rígida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44650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SQL para consultas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492787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Foco em atomicidade e consistência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2825472"/>
            <a:ext cx="3291840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Bancos NoSQL</a:t>
            </a:r>
            <a:endParaRPr lang="en-US" sz="2550" dirty="0"/>
          </a:p>
        </p:txBody>
      </p:sp>
      <p:sp>
        <p:nvSpPr>
          <p:cNvPr id="9" name="Text 7"/>
          <p:cNvSpPr/>
          <p:nvPr/>
        </p:nvSpPr>
        <p:spPr>
          <a:xfrm>
            <a:off x="7623929" y="348376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Esquema flexível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396513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Modelagem dinâmica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623929" y="444650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APIs/drivers específicos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23929" y="492787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Foco em escalabilidade e disponibilidade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864037" y="5686901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Enquanto os bancos relacionais se destacam pela consistência e integridade dos dados, os bancos NoSQL brilham na flexibilidade e escalabilidade para lidar com dados em grande volume e variedade.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79665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Objetivo geral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85274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deste estudo é proporcionar uma compreensão inicial sobre como funcionam os bancos de dados NoSQL, suas principais características, vantagens e cenários de aplicação, destacando como eles se diferenciam dos bancos relacionais tradicionais.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64687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Pré-requisitos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196709"/>
            <a:ext cx="4136231" cy="1923217"/>
          </a:xfrm>
          <a:prstGeom prst="roundRect">
            <a:avLst>
              <a:gd name="adj" fmla="val 7607"/>
            </a:avLst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Shape 2"/>
          <p:cNvSpPr/>
          <p:nvPr/>
        </p:nvSpPr>
        <p:spPr>
          <a:xfrm>
            <a:off x="864037" y="3166229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3"/>
          <p:cNvSpPr/>
          <p:nvPr/>
        </p:nvSpPr>
        <p:spPr>
          <a:xfrm>
            <a:off x="2561868" y="2826425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4"/>
          <p:cNvSpPr/>
          <p:nvPr/>
        </p:nvSpPr>
        <p:spPr>
          <a:xfrm>
            <a:off x="2784038" y="3011567"/>
            <a:ext cx="296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1141333" y="3813929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Noções básicas de banco de dados relacionais</a:t>
            </a:r>
            <a:endParaRPr lang="en-US" sz="2150" dirty="0"/>
          </a:p>
        </p:txBody>
      </p:sp>
      <p:sp>
        <p:nvSpPr>
          <p:cNvPr id="8" name="Shape 6"/>
          <p:cNvSpPr/>
          <p:nvPr/>
        </p:nvSpPr>
        <p:spPr>
          <a:xfrm>
            <a:off x="5247084" y="3196709"/>
            <a:ext cx="4136231" cy="1923217"/>
          </a:xfrm>
          <a:prstGeom prst="roundRect">
            <a:avLst>
              <a:gd name="adj" fmla="val 7607"/>
            </a:avLst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Shape 7"/>
          <p:cNvSpPr/>
          <p:nvPr/>
        </p:nvSpPr>
        <p:spPr>
          <a:xfrm>
            <a:off x="5247084" y="3166229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8"/>
          <p:cNvSpPr/>
          <p:nvPr/>
        </p:nvSpPr>
        <p:spPr>
          <a:xfrm>
            <a:off x="6944916" y="2826425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9"/>
          <p:cNvSpPr/>
          <p:nvPr/>
        </p:nvSpPr>
        <p:spPr>
          <a:xfrm>
            <a:off x="7167086" y="3011567"/>
            <a:ext cx="296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5524381" y="3813929"/>
            <a:ext cx="358163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Conceitos de modelagem de dados</a:t>
            </a:r>
            <a:endParaRPr lang="en-US" sz="2150" dirty="0"/>
          </a:p>
        </p:txBody>
      </p:sp>
      <p:sp>
        <p:nvSpPr>
          <p:cNvPr id="13" name="Shape 11"/>
          <p:cNvSpPr/>
          <p:nvPr/>
        </p:nvSpPr>
        <p:spPr>
          <a:xfrm>
            <a:off x="9630132" y="3196709"/>
            <a:ext cx="4136231" cy="1923217"/>
          </a:xfrm>
          <a:prstGeom prst="roundRect">
            <a:avLst>
              <a:gd name="adj" fmla="val 7607"/>
            </a:avLst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Shape 12"/>
          <p:cNvSpPr/>
          <p:nvPr/>
        </p:nvSpPr>
        <p:spPr>
          <a:xfrm>
            <a:off x="9630132" y="3166229"/>
            <a:ext cx="4136231" cy="121920"/>
          </a:xfrm>
          <a:prstGeom prst="roundRect">
            <a:avLst>
              <a:gd name="adj" fmla="val 303750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Shape 13"/>
          <p:cNvSpPr/>
          <p:nvPr/>
        </p:nvSpPr>
        <p:spPr>
          <a:xfrm>
            <a:off x="11327963" y="2826425"/>
            <a:ext cx="740569" cy="740569"/>
          </a:xfrm>
          <a:prstGeom prst="roundRect">
            <a:avLst>
              <a:gd name="adj" fmla="val 123473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Text 14"/>
          <p:cNvSpPr/>
          <p:nvPr/>
        </p:nvSpPr>
        <p:spPr>
          <a:xfrm>
            <a:off x="11550134" y="3011567"/>
            <a:ext cx="296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9907429" y="3813929"/>
            <a:ext cx="3581638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Familiaridade com linguagens de programação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864037" y="5397579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É importante que o aluno tenha noções básicas de banco de dados relacionais, entenda conceitos de modelagem de dados e possua familiaridade com linguagens de programação, já que muitas interações com bancos NoSQL são feitas por meio de APIs ou drivers específicos.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177528"/>
            <a:ext cx="619315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Conteúdo programático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35708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Serão abordados temas como: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4037" y="302978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3"/>
          <p:cNvSpPr/>
          <p:nvPr/>
        </p:nvSpPr>
        <p:spPr>
          <a:xfrm>
            <a:off x="1666280" y="3114556"/>
            <a:ext cx="274486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 definição de NoSQL</a:t>
            </a:r>
            <a:endParaRPr lang="en-US" sz="2150" dirty="0"/>
          </a:p>
        </p:txBody>
      </p:sp>
      <p:sp>
        <p:nvSpPr>
          <p:cNvPr id="6" name="Shape 4"/>
          <p:cNvSpPr/>
          <p:nvPr/>
        </p:nvSpPr>
        <p:spPr>
          <a:xfrm>
            <a:off x="7469505" y="302978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5"/>
          <p:cNvSpPr/>
          <p:nvPr/>
        </p:nvSpPr>
        <p:spPr>
          <a:xfrm>
            <a:off x="8271748" y="3114556"/>
            <a:ext cx="549461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Os principais tipos de bancos de dados não relacionais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8271748" y="3948470"/>
            <a:ext cx="54946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Documento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271748" y="4429839"/>
            <a:ext cx="54946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Chave-valor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271748" y="4911209"/>
            <a:ext cx="54946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Colunar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8271748" y="5392579"/>
            <a:ext cx="54946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Grafo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4037" y="628138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3" name="Text 11"/>
          <p:cNvSpPr/>
          <p:nvPr/>
        </p:nvSpPr>
        <p:spPr>
          <a:xfrm>
            <a:off x="1666280" y="6366153"/>
            <a:ext cx="549461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Exemplos de tecnologias mais utilizadas no mercado</a:t>
            </a:r>
            <a:endParaRPr lang="en-US" sz="2150" dirty="0"/>
          </a:p>
        </p:txBody>
      </p:sp>
      <p:sp>
        <p:nvSpPr>
          <p:cNvPr id="14" name="Shape 12"/>
          <p:cNvSpPr/>
          <p:nvPr/>
        </p:nvSpPr>
        <p:spPr>
          <a:xfrm>
            <a:off x="7469505" y="628138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091231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5" name="Text 13"/>
          <p:cNvSpPr/>
          <p:nvPr/>
        </p:nvSpPr>
        <p:spPr>
          <a:xfrm>
            <a:off x="8271748" y="6366153"/>
            <a:ext cx="298620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Vantagens e limitações</a:t>
            </a:r>
            <a:endParaRPr lang="en-US" sz="21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913334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Conceitos básicos dos bancos de dados não relacionais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341019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Veremos que eles oferecem </a:t>
            </a:r>
            <a:r>
              <a:rPr lang="en-US" sz="1900" b="1" dirty="0">
                <a:solidFill>
                  <a:srgbClr val="16FFBB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flexibilidade no armazenamento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r>
              <a:rPr lang="en-US" sz="1900" b="1" dirty="0">
                <a:solidFill>
                  <a:srgbClr val="29DDDA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estrutura dinâmica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e maior </a:t>
            </a:r>
            <a:r>
              <a:rPr lang="en-US" sz="1900" b="1" dirty="0">
                <a:solidFill>
                  <a:srgbClr val="37A7E7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performance em determinadas operações</a:t>
            </a: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tornando-se uma alternativa cada vez mais utilizada para soluções que precisam lidar com dados em grande escala e em diferentes formatos.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911554"/>
            <a:ext cx="6752034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Flexibilidade no Armazenamento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350437" y="3737729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Bancos de dados NoSQL permitem armazenar dados sem um esquema fixo, o que significa que cada registro pode ter uma estrutura diferente. Isso é particularmente útil para dados não estruturados ou semi-estruturados.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911554"/>
            <a:ext cx="4389120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Estrutura Dinâmica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864037" y="3737729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estrutura dinâmica dos bancos NoSQL facilita a evolução do modelo de dados ao longo do tempo, sem a necessidade de migrações complexas ou interrupções no serviço, o que é ideal para ambientes de desenvolvimento ágil.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652129"/>
            <a:ext cx="10048518" cy="548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Maior Performance em Determinadas Operações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864037" y="5478304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Devido à sua arquitetura distribuída e à forma como os dados são armazenados, os bancos NoSQL podem oferecer performance superior para operações de leitura e escrita em grande escala, especialmente em cenários de alta concorrência e volume de dados.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637353"/>
            <a:ext cx="7415927" cy="10970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Alternativa para Soluções de Grande Escala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350437" y="4012049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capacidade de lidar com grandes volumes de dados e diferentes formatos torna os bancos NoSQL uma escolha popular para aplicações que exigem alta escalabilidade e disponibilidade, como plataformas de big data e IoT.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498</Words>
  <Application>Microsoft Office PowerPoint</Application>
  <PresentationFormat>Personalizar</PresentationFormat>
  <Paragraphs>57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Barlow</vt:lpstr>
      <vt:lpstr>Arial</vt:lpstr>
      <vt:lpstr>Spline Sans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Marcos Feitosa</cp:lastModifiedBy>
  <cp:revision>2</cp:revision>
  <dcterms:created xsi:type="dcterms:W3CDTF">2025-09-17T18:47:39Z</dcterms:created>
  <dcterms:modified xsi:type="dcterms:W3CDTF">2025-09-17T19:09:39Z</dcterms:modified>
</cp:coreProperties>
</file>